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66" autoAdjust="0"/>
    <p:restoredTop sz="94660"/>
  </p:normalViewPr>
  <p:slideViewPr>
    <p:cSldViewPr>
      <p:cViewPr varScale="1">
        <p:scale>
          <a:sx n="61" d="100"/>
          <a:sy n="61" d="100"/>
        </p:scale>
        <p:origin x="-96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B21C7-08A6-43A1-9F9D-0EF1D6481706}" type="datetimeFigureOut">
              <a:rPr lang="en-US" smtClean="0"/>
              <a:t>11/2/2010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095CD-3292-445C-B6D5-9D57CF81D0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B21C7-08A6-43A1-9F9D-0EF1D6481706}" type="datetimeFigureOut">
              <a:rPr lang="en-US" smtClean="0"/>
              <a:t>11/2/2010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095CD-3292-445C-B6D5-9D57CF81D0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B21C7-08A6-43A1-9F9D-0EF1D6481706}" type="datetimeFigureOut">
              <a:rPr lang="en-US" smtClean="0"/>
              <a:t>11/2/2010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095CD-3292-445C-B6D5-9D57CF81D0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B21C7-08A6-43A1-9F9D-0EF1D6481706}" type="datetimeFigureOut">
              <a:rPr lang="en-US" smtClean="0"/>
              <a:t>11/2/2010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095CD-3292-445C-B6D5-9D57CF81D0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B21C7-08A6-43A1-9F9D-0EF1D6481706}" type="datetimeFigureOut">
              <a:rPr lang="en-US" smtClean="0"/>
              <a:t>11/2/2010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095CD-3292-445C-B6D5-9D57CF81D0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B21C7-08A6-43A1-9F9D-0EF1D6481706}" type="datetimeFigureOut">
              <a:rPr lang="en-US" smtClean="0"/>
              <a:t>11/2/2010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095CD-3292-445C-B6D5-9D57CF81D0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B21C7-08A6-43A1-9F9D-0EF1D6481706}" type="datetimeFigureOut">
              <a:rPr lang="en-US" smtClean="0"/>
              <a:t>11/2/2010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095CD-3292-445C-B6D5-9D57CF81D0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B21C7-08A6-43A1-9F9D-0EF1D6481706}" type="datetimeFigureOut">
              <a:rPr lang="en-US" smtClean="0"/>
              <a:t>11/2/2010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095CD-3292-445C-B6D5-9D57CF81D0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B21C7-08A6-43A1-9F9D-0EF1D6481706}" type="datetimeFigureOut">
              <a:rPr lang="en-US" smtClean="0"/>
              <a:t>11/2/2010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095CD-3292-445C-B6D5-9D57CF81D0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B21C7-08A6-43A1-9F9D-0EF1D6481706}" type="datetimeFigureOut">
              <a:rPr lang="en-US" smtClean="0"/>
              <a:t>11/2/2010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095CD-3292-445C-B6D5-9D57CF81D0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B21C7-08A6-43A1-9F9D-0EF1D6481706}" type="datetimeFigureOut">
              <a:rPr lang="en-US" smtClean="0"/>
              <a:t>11/2/2010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095CD-3292-445C-B6D5-9D57CF81D0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B21C7-08A6-43A1-9F9D-0EF1D6481706}" type="datetimeFigureOut">
              <a:rPr lang="en-US" smtClean="0"/>
              <a:t>11/2/2010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7095CD-3292-445C-B6D5-9D57CF81D02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northwoodses.wikispaces.com/E-Schools+Info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IRT Updates on Wiki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effectLst>
            <a:glow rad="1397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r>
              <a:rPr lang="en-US" dirty="0" smtClean="0"/>
              <a:t>Posted weekly</a:t>
            </a:r>
          </a:p>
          <a:p>
            <a:endParaRPr lang="en-US" dirty="0" smtClean="0"/>
          </a:p>
          <a:p>
            <a:r>
              <a:rPr lang="en-US" dirty="0" smtClean="0"/>
              <a:t>Contains WCPSS and NES curriculum updates</a:t>
            </a:r>
          </a:p>
          <a:p>
            <a:endParaRPr lang="en-US" dirty="0" smtClean="0"/>
          </a:p>
          <a:p>
            <a:r>
              <a:rPr lang="en-US" dirty="0" smtClean="0"/>
              <a:t>Will begin including AG updates and SIOP tips/pointers</a:t>
            </a:r>
          </a:p>
          <a:p>
            <a:endParaRPr lang="en-US" dirty="0" smtClean="0"/>
          </a:p>
          <a:p>
            <a:r>
              <a:rPr lang="en-US" dirty="0" smtClean="0"/>
              <a:t>Please e-mail suggestions on how IRT Updates and our curriculum wiki can be improved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en-US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E-schools Update</a:t>
            </a:r>
            <a:endParaRPr lang="en-US" sz="4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  <a:solidFill>
            <a:srgbClr val="FFFF00"/>
          </a:solidFill>
          <a:ln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normAutofit/>
          </a:bodyPr>
          <a:lstStyle/>
          <a:p>
            <a:r>
              <a:rPr lang="en-US" sz="2400" dirty="0" smtClean="0"/>
              <a:t>Renewal Credits Info on Curriculum Wiki</a:t>
            </a:r>
          </a:p>
          <a:p>
            <a:pPr lvl="1"/>
            <a:r>
              <a:rPr lang="en-US" sz="2400" dirty="0" smtClean="0">
                <a:hlinkClick r:id="rId2"/>
              </a:rPr>
              <a:t>https://northwoodses.wikispaces.com/E-Schools+Info</a:t>
            </a:r>
            <a:endParaRPr lang="en-US" sz="2400" dirty="0" smtClean="0"/>
          </a:p>
          <a:p>
            <a:r>
              <a:rPr lang="en-US" sz="2400" dirty="0" smtClean="0"/>
              <a:t>Sign up for the Daily 5 and CRISS training courses on e-schools if you haven’t already</a:t>
            </a:r>
          </a:p>
          <a:p>
            <a:pPr lvl="1"/>
            <a:r>
              <a:rPr lang="en-US" sz="2400" dirty="0" smtClean="0"/>
              <a:t>Course Code:  READ79937 (Daily 5)</a:t>
            </a:r>
          </a:p>
          <a:p>
            <a:pPr lvl="1"/>
            <a:r>
              <a:rPr lang="en-US" sz="2400" dirty="0" smtClean="0"/>
              <a:t>Course Code:  READ79938 (CRISS) </a:t>
            </a:r>
          </a:p>
          <a:p>
            <a:r>
              <a:rPr lang="en-US" sz="2400" dirty="0" smtClean="0"/>
              <a:t>PD Follow-up Surveys will be sent out soon on these two sessions</a:t>
            </a:r>
          </a:p>
          <a:p>
            <a:r>
              <a:rPr lang="en-US" sz="2400" dirty="0" smtClean="0"/>
              <a:t>Sign up for </a:t>
            </a:r>
            <a:r>
              <a:rPr lang="en-US" sz="2400" dirty="0" err="1" smtClean="0"/>
              <a:t>Northwoods</a:t>
            </a:r>
            <a:r>
              <a:rPr lang="en-US" sz="2400" dirty="0" smtClean="0"/>
              <a:t> Instructional Technology Course</a:t>
            </a:r>
          </a:p>
          <a:p>
            <a:pPr lvl="1"/>
            <a:r>
              <a:rPr lang="en-US" sz="2000" dirty="0" smtClean="0"/>
              <a:t>Course Code:  TECH83411</a:t>
            </a:r>
          </a:p>
          <a:p>
            <a:r>
              <a:rPr lang="en-US" sz="2400" dirty="0" smtClean="0"/>
              <a:t>PLT at </a:t>
            </a:r>
            <a:r>
              <a:rPr lang="en-US" sz="2400" dirty="0" err="1" smtClean="0"/>
              <a:t>Northwoods</a:t>
            </a:r>
            <a:r>
              <a:rPr lang="en-US" sz="2400" dirty="0" smtClean="0"/>
              <a:t> Course Coming Soon!!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81000"/>
            <a:ext cx="1828800" cy="905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9400" y="762000"/>
            <a:ext cx="21907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Blue Diamond Update</a:t>
            </a:r>
            <a:endParaRPr lang="en-US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22437"/>
            <a:ext cx="8229600" cy="4525963"/>
          </a:xfrm>
          <a:ln w="57150">
            <a:solidFill>
              <a:srgbClr val="0070C0"/>
            </a:solidFill>
          </a:ln>
        </p:spPr>
        <p:txBody>
          <a:bodyPr>
            <a:normAutofit lnSpcReduction="10000"/>
          </a:bodyPr>
          <a:lstStyle/>
          <a:p>
            <a:r>
              <a:rPr lang="en-US" dirty="0" smtClean="0"/>
              <a:t>Blue Diamond Errors</a:t>
            </a:r>
          </a:p>
          <a:p>
            <a:pPr lvl="1"/>
            <a:r>
              <a:rPr lang="en-US" dirty="0" smtClean="0"/>
              <a:t>Will be announced in IRT updates and on Blue Diamond wiki page</a:t>
            </a:r>
          </a:p>
          <a:p>
            <a:pPr lvl="1"/>
            <a:r>
              <a:rPr lang="en-US" dirty="0" smtClean="0"/>
              <a:t>E-mail IRT with login, scanning, etc. issues</a:t>
            </a:r>
          </a:p>
          <a:p>
            <a:pPr lvl="1"/>
            <a:r>
              <a:rPr lang="en-US" dirty="0" smtClean="0"/>
              <a:t>Online testing available</a:t>
            </a:r>
          </a:p>
          <a:p>
            <a:pPr lvl="2"/>
            <a:r>
              <a:rPr lang="en-US" dirty="0" smtClean="0"/>
              <a:t>Recommended for math and science only</a:t>
            </a:r>
          </a:p>
          <a:p>
            <a:pPr lvl="2"/>
            <a:r>
              <a:rPr lang="en-US" dirty="0" smtClean="0"/>
              <a:t>IRT will provide training if wanted/needed</a:t>
            </a:r>
          </a:p>
          <a:p>
            <a:pPr lvl="2"/>
            <a:r>
              <a:rPr lang="en-US" dirty="0" smtClean="0"/>
              <a:t>Online testing handouts available on wiki</a:t>
            </a:r>
          </a:p>
          <a:p>
            <a:pPr lvl="1"/>
            <a:r>
              <a:rPr lang="en-US" dirty="0" smtClean="0"/>
              <a:t>Data Team will be working together soon to share Blue Diamond reports with PLTs</a:t>
            </a:r>
          </a:p>
          <a:p>
            <a:pPr lvl="2">
              <a:buNone/>
            </a:pPr>
            <a:endParaRPr lang="en-US" dirty="0" smtClean="0"/>
          </a:p>
          <a:p>
            <a:pPr lvl="2"/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1075" y="0"/>
            <a:ext cx="7477125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Math Update</a:t>
            </a:r>
            <a:endParaRPr lang="en-US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Math Coaching Available!  Submit Your Request Today! (Title I Math Wiki Page)</a:t>
            </a:r>
          </a:p>
          <a:p>
            <a:r>
              <a:rPr lang="en-US" dirty="0" smtClean="0"/>
              <a:t>All WCPSS Math Training Sessions Full</a:t>
            </a:r>
            <a:r>
              <a:rPr lang="en-US" dirty="0" smtClean="0">
                <a:sym typeface="Wingdings" pitchFamily="2" charset="2"/>
              </a:rPr>
              <a:t></a:t>
            </a:r>
            <a:endParaRPr lang="en-US" dirty="0" smtClean="0"/>
          </a:p>
          <a:p>
            <a:r>
              <a:rPr lang="en-US" dirty="0" smtClean="0"/>
              <a:t>Math Professional Development Survey</a:t>
            </a:r>
          </a:p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4114800"/>
            <a:ext cx="327660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Science Update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25963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Blue Diamond Science Assessments posted to Wiki (currently for 5</a:t>
            </a:r>
            <a:r>
              <a:rPr lang="en-US" baseline="30000" dirty="0" smtClean="0"/>
              <a:t>th</a:t>
            </a:r>
            <a:r>
              <a:rPr lang="en-US" dirty="0" smtClean="0"/>
              <a:t> grade only—2</a:t>
            </a:r>
            <a:r>
              <a:rPr lang="en-US" baseline="30000" dirty="0" smtClean="0"/>
              <a:t>nd</a:t>
            </a:r>
            <a:r>
              <a:rPr lang="en-US" dirty="0" smtClean="0"/>
              <a:t>-4</a:t>
            </a:r>
            <a:r>
              <a:rPr lang="en-US" baseline="30000" dirty="0" smtClean="0"/>
              <a:t>th</a:t>
            </a:r>
            <a:r>
              <a:rPr lang="en-US" dirty="0" smtClean="0"/>
              <a:t> grade will be posted this week)—more printer friendly</a:t>
            </a:r>
          </a:p>
          <a:p>
            <a:r>
              <a:rPr lang="en-US" dirty="0" smtClean="0"/>
              <a:t>When ready to order live organisms from Carolina Biological, please e-mail IRT</a:t>
            </a:r>
          </a:p>
          <a:p>
            <a:r>
              <a:rPr lang="en-US" dirty="0" smtClean="0"/>
              <a:t>Elementary Science Trainings (New teacher/refresher)</a:t>
            </a:r>
          </a:p>
          <a:p>
            <a:pPr lvl="1"/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grade KIT training-11/9 (Course Code: SCI60062)</a:t>
            </a:r>
          </a:p>
          <a:p>
            <a:pPr lvl="1"/>
            <a:r>
              <a:rPr lang="en-US" dirty="0" smtClean="0"/>
              <a:t>3</a:t>
            </a:r>
            <a:r>
              <a:rPr lang="en-US" baseline="30000" dirty="0" smtClean="0"/>
              <a:t>rd</a:t>
            </a:r>
            <a:r>
              <a:rPr lang="en-US" dirty="0" smtClean="0"/>
              <a:t> grade KIT training (Course Code: SCI60063)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8475" y="3733800"/>
            <a:ext cx="18383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C:\Documents and Settings\Administrator\Local Settings\Temporary Internet Files\Content.IE5\SDUJGLEN\MM900356710[1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381000"/>
            <a:ext cx="952500" cy="95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Studies Update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WCPSS Elementary Soc. Stud. Workshops currently available </a:t>
            </a:r>
            <a:r>
              <a:rPr lang="en-US" dirty="0" smtClean="0">
                <a:sym typeface="Wingdings" pitchFamily="2" charset="2"/>
              </a:rPr>
              <a:t></a:t>
            </a:r>
          </a:p>
          <a:p>
            <a:endParaRPr lang="en-US" dirty="0">
              <a:sym typeface="Wingdings" pitchFamily="2" charset="2"/>
            </a:endParaRPr>
          </a:p>
          <a:p>
            <a:r>
              <a:rPr lang="en-US" dirty="0" smtClean="0">
                <a:sym typeface="Wingdings" pitchFamily="2" charset="2"/>
              </a:rPr>
              <a:t>Teacher leaders are serving as focus groups to discuss social studies topics</a:t>
            </a:r>
          </a:p>
          <a:p>
            <a:endParaRPr lang="en-US" dirty="0">
              <a:sym typeface="Wingdings" pitchFamily="2" charset="2"/>
            </a:endParaRPr>
          </a:p>
          <a:p>
            <a:r>
              <a:rPr lang="en-US" dirty="0" smtClean="0">
                <a:sym typeface="Wingdings" pitchFamily="2" charset="2"/>
              </a:rPr>
              <a:t>Teacher Leader input?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122" name="Picture 2" descr="C:\Documents and Settings\Administrator\Local Settings\Temporary Internet Files\Content.IE5\8X27KHAZ\MM900354414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4419600"/>
            <a:ext cx="1981200" cy="1981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Literacy Update</a:t>
            </a:r>
            <a:endParaRPr lang="en-US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  <a:tabLst>
                <a:tab pos="2681288" algn="l"/>
              </a:tabLst>
            </a:pPr>
            <a:r>
              <a:rPr lang="en-US" dirty="0" smtClean="0"/>
              <a:t>Need literacy support?  Contact your local trusty literacy coach!!!!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2743200"/>
            <a:ext cx="25146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Callout 4"/>
          <p:cNvSpPr/>
          <p:nvPr/>
        </p:nvSpPr>
        <p:spPr>
          <a:xfrm>
            <a:off x="4724400" y="2667000"/>
            <a:ext cx="2895600" cy="1295400"/>
          </a:xfrm>
          <a:prstGeom prst="wedgeEllipseCallout">
            <a:avLst>
              <a:gd name="adj1" fmla="val -54154"/>
              <a:gd name="adj2" fmla="val 6087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That would be me! Mary </a:t>
            </a:r>
            <a:r>
              <a:rPr lang="en-US" dirty="0" err="1" smtClean="0">
                <a:solidFill>
                  <a:schemeClr val="tx1"/>
                </a:solidFill>
              </a:rPr>
              <a:t>Wendland</a:t>
            </a:r>
            <a:r>
              <a:rPr lang="en-US" dirty="0" smtClean="0">
                <a:solidFill>
                  <a:schemeClr val="tx1"/>
                </a:solidFill>
              </a:rPr>
              <a:t> at your service!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Instructional Technology Updates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Study Island</a:t>
            </a:r>
          </a:p>
          <a:p>
            <a:pPr lvl="1"/>
            <a:r>
              <a:rPr lang="en-US" sz="2000" dirty="0" smtClean="0"/>
              <a:t>New students automatically enrolled</a:t>
            </a:r>
          </a:p>
          <a:p>
            <a:pPr lvl="1"/>
            <a:r>
              <a:rPr lang="en-US" sz="2000" dirty="0" smtClean="0"/>
              <a:t>See IRT if want/need refresher</a:t>
            </a:r>
          </a:p>
          <a:p>
            <a:pPr lvl="1">
              <a:buNone/>
            </a:pPr>
            <a:endParaRPr lang="en-US" sz="2000" dirty="0" smtClean="0"/>
          </a:p>
          <a:p>
            <a:r>
              <a:rPr lang="en-US" sz="2000" dirty="0" err="1" smtClean="0"/>
              <a:t>Wikispaces</a:t>
            </a:r>
            <a:endParaRPr lang="en-US" sz="2000" dirty="0" smtClean="0"/>
          </a:p>
          <a:p>
            <a:pPr lvl="1"/>
            <a:r>
              <a:rPr lang="en-US" sz="2000" dirty="0" smtClean="0"/>
              <a:t>You can now edit grade level pages</a:t>
            </a:r>
          </a:p>
          <a:p>
            <a:pPr lvl="2"/>
            <a:r>
              <a:rPr lang="en-US" sz="2000" dirty="0" smtClean="0"/>
              <a:t>Share </a:t>
            </a:r>
            <a:r>
              <a:rPr lang="en-US" sz="2000" dirty="0" err="1" smtClean="0"/>
              <a:t>SmartNotebook</a:t>
            </a:r>
            <a:r>
              <a:rPr lang="en-US" sz="2000" dirty="0" smtClean="0"/>
              <a:t> lessons, etc.</a:t>
            </a:r>
          </a:p>
          <a:p>
            <a:pPr lvl="1"/>
            <a:r>
              <a:rPr lang="en-US" sz="2000" dirty="0" smtClean="0"/>
              <a:t>Email IRT for questions, requests, etc.</a:t>
            </a:r>
          </a:p>
          <a:p>
            <a:pPr lvl="1"/>
            <a:endParaRPr lang="en-US" sz="2000" dirty="0"/>
          </a:p>
          <a:p>
            <a:r>
              <a:rPr lang="en-US" sz="2400" dirty="0" smtClean="0"/>
              <a:t>Brown &amp; Donovan will be working on 3</a:t>
            </a:r>
            <a:r>
              <a:rPr lang="en-US" sz="2400" baseline="30000" dirty="0" smtClean="0"/>
              <a:t>rd</a:t>
            </a:r>
            <a:r>
              <a:rPr lang="en-US" sz="2400" dirty="0" smtClean="0"/>
              <a:t> – 5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grade instructional websites project soon to utilize during computer lab time </a:t>
            </a:r>
          </a:p>
          <a:p>
            <a:pPr>
              <a:buNone/>
            </a:pPr>
            <a:endParaRPr lang="en-US" sz="20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1371600"/>
            <a:ext cx="2362200" cy="474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3048000"/>
            <a:ext cx="189738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Contact Your IRT for Cooperative Instructional Technology Teaching Opportunities</a:t>
            </a:r>
          </a:p>
          <a:p>
            <a:pPr lvl="1"/>
            <a:r>
              <a:rPr lang="en-US" dirty="0" smtClean="0"/>
              <a:t>Teacher/IRT Classroom Tech Projects</a:t>
            </a:r>
          </a:p>
          <a:p>
            <a:pPr lvl="2"/>
            <a:r>
              <a:rPr lang="en-US" dirty="0" smtClean="0"/>
              <a:t>Videoconferencing for Social Studies</a:t>
            </a:r>
          </a:p>
          <a:p>
            <a:pPr lvl="2"/>
            <a:r>
              <a:rPr lang="en-US" dirty="0" smtClean="0"/>
              <a:t>Co-teaching using </a:t>
            </a:r>
            <a:r>
              <a:rPr lang="en-US" dirty="0" err="1" smtClean="0"/>
              <a:t>Smartboard</a:t>
            </a:r>
            <a:r>
              <a:rPr lang="en-US" dirty="0" smtClean="0"/>
              <a:t>/Notebook</a:t>
            </a:r>
          </a:p>
          <a:p>
            <a:pPr lvl="2"/>
            <a:r>
              <a:rPr lang="en-US" dirty="0" smtClean="0"/>
              <a:t>MS Office Projects &amp; More across the Curriculum</a:t>
            </a:r>
          </a:p>
          <a:p>
            <a:pPr lvl="3"/>
            <a:r>
              <a:rPr lang="en-US" dirty="0" smtClean="0"/>
              <a:t>i.e.  Publisher, PPTs, Excel, </a:t>
            </a:r>
            <a:r>
              <a:rPr lang="en-US" dirty="0" err="1" smtClean="0"/>
              <a:t>Webquests</a:t>
            </a:r>
            <a:r>
              <a:rPr lang="en-US" dirty="0" smtClean="0"/>
              <a:t>, Web 2.0 Tools, Podcasting, classroom response system lessons, etc. </a:t>
            </a:r>
          </a:p>
          <a:p>
            <a:pPr lvl="2"/>
            <a:r>
              <a:rPr lang="en-US" dirty="0" smtClean="0"/>
              <a:t>E-mail requests to IRT</a:t>
            </a:r>
          </a:p>
          <a:p>
            <a:pPr lvl="1"/>
            <a:r>
              <a:rPr lang="en-US" dirty="0" smtClean="0"/>
              <a:t>Reminder:  Submit tech help request to Duncan for technology repairs/maintenance issues, lab sign-ups, equipment requests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ln w="57150">
            <a:solidFill>
              <a:schemeClr val="tx2">
                <a:lumMod val="60000"/>
                <a:lumOff val="40000"/>
              </a:schemeClr>
            </a:solidFill>
          </a:ln>
        </p:spPr>
        <p:txBody>
          <a:bodyPr/>
          <a:lstStyle/>
          <a:p>
            <a:r>
              <a:rPr lang="en-US" b="1" dirty="0" smtClean="0"/>
              <a:t>Instructional Technology Updates</a:t>
            </a:r>
            <a:endParaRPr lang="en-US" b="1" dirty="0"/>
          </a:p>
        </p:txBody>
      </p:sp>
      <p:pic>
        <p:nvPicPr>
          <p:cNvPr id="8194" name="Picture 2" descr="C:\Documents and Settings\Administrator\Local Settings\Temporary Internet Files\Content.IE5\OH2JSPE3\MM900356805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0" y="5486400"/>
            <a:ext cx="1028700" cy="1028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451</Words>
  <Application>Microsoft Office PowerPoint</Application>
  <PresentationFormat>On-screen Show (4:3)</PresentationFormat>
  <Paragraphs>67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IRT Updates on Wiki</vt:lpstr>
      <vt:lpstr>E-schools Update</vt:lpstr>
      <vt:lpstr>Blue Diamond Update</vt:lpstr>
      <vt:lpstr>Math Update</vt:lpstr>
      <vt:lpstr>Science Update</vt:lpstr>
      <vt:lpstr>Social Studies Update</vt:lpstr>
      <vt:lpstr>Literacy Update</vt:lpstr>
      <vt:lpstr>Instructional Technology Updates</vt:lpstr>
      <vt:lpstr>Instructional Technology Updates</vt:lpstr>
    </vt:vector>
  </TitlesOfParts>
  <Company>Wake County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E-schools</dc:title>
  <dc:creator>Wake County Public Schools</dc:creator>
  <cp:lastModifiedBy>Wake County Public Schools</cp:lastModifiedBy>
  <cp:revision>14</cp:revision>
  <dcterms:created xsi:type="dcterms:W3CDTF">2010-11-03T01:06:54Z</dcterms:created>
  <dcterms:modified xsi:type="dcterms:W3CDTF">2010-11-03T03:09:30Z</dcterms:modified>
</cp:coreProperties>
</file>